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2"/>
  </p:notesMasterIdLst>
  <p:handoutMasterIdLst>
    <p:handoutMasterId r:id="rId13"/>
  </p:handoutMasterIdLst>
  <p:sldIdLst>
    <p:sldId id="475" r:id="rId5"/>
    <p:sldId id="809" r:id="rId6"/>
    <p:sldId id="810" r:id="rId7"/>
    <p:sldId id="485" r:id="rId8"/>
    <p:sldId id="812" r:id="rId9"/>
    <p:sldId id="811" r:id="rId10"/>
    <p:sldId id="803" r:id="rId11"/>
  </p:sldIdLst>
  <p:sldSz cx="12192000" cy="6858000"/>
  <p:notesSz cx="7104063" cy="102346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1B137A-EC7B-1562-8BE5-2E4FCC27B68E}" name="Hans Aebischer" initials="HA" userId="S::aebischer@holstein.ch::96535922-f54f-4391-856f-d329cc4b55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AC"/>
    <a:srgbClr val="BAB4B2"/>
    <a:srgbClr val="FBFBFB"/>
    <a:srgbClr val="104E8B"/>
    <a:srgbClr val="00B050"/>
    <a:srgbClr val="20AC81"/>
    <a:srgbClr val="763832"/>
    <a:srgbClr val="999999"/>
    <a:srgbClr val="E6007E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8F463-6FF3-693B-B51F-B7BA596F10EF}" v="31" dt="2024-12-13T10:20:07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06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"/>
            <a:ext cx="3078651" cy="5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8" tIns="47300" rIns="94598" bIns="47300" numCol="1" anchor="t" anchorCtr="0" compatLnSpc="1">
            <a:prstTxWarp prst="textNoShape">
              <a:avLst/>
            </a:prstTxWarp>
          </a:bodyPr>
          <a:lstStyle>
            <a:lvl1pPr defTabSz="94649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738" y="3"/>
            <a:ext cx="3078651" cy="5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8" tIns="47300" rIns="94598" bIns="47300" numCol="1" anchor="t" anchorCtr="0" compatLnSpc="1">
            <a:prstTxWarp prst="textNoShape">
              <a:avLst/>
            </a:prstTxWarp>
          </a:bodyPr>
          <a:lstStyle>
            <a:lvl1pPr algn="r" defTabSz="94649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720246"/>
            <a:ext cx="3078651" cy="5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8" tIns="47300" rIns="94598" bIns="47300" numCol="1" anchor="b" anchorCtr="0" compatLnSpc="1">
            <a:prstTxWarp prst="textNoShape">
              <a:avLst/>
            </a:prstTxWarp>
          </a:bodyPr>
          <a:lstStyle>
            <a:lvl1pPr defTabSz="94649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738" y="9720246"/>
            <a:ext cx="3078651" cy="5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8" tIns="47300" rIns="94598" bIns="47300" numCol="1" anchor="b" anchorCtr="0" compatLnSpc="1">
            <a:prstTxWarp prst="textNoShape">
              <a:avLst/>
            </a:prstTxWarp>
          </a:bodyPr>
          <a:lstStyle>
            <a:lvl1pPr algn="r" defTabSz="946490">
              <a:defRPr sz="1200"/>
            </a:lvl1pPr>
          </a:lstStyle>
          <a:p>
            <a:pPr>
              <a:defRPr/>
            </a:pPr>
            <a:fld id="{DE49D8C0-C1EE-4E89-B0C9-17A6539009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71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"/>
            <a:ext cx="3078651" cy="5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8" tIns="47300" rIns="94598" bIns="47300" numCol="1" anchor="t" anchorCtr="0" compatLnSpc="1">
            <a:prstTxWarp prst="textNoShape">
              <a:avLst/>
            </a:prstTxWarp>
          </a:bodyPr>
          <a:lstStyle>
            <a:lvl1pPr defTabSz="946490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738" y="3"/>
            <a:ext cx="3078651" cy="5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8" tIns="47300" rIns="94598" bIns="47300" numCol="1" anchor="t" anchorCtr="0" compatLnSpc="1">
            <a:prstTxWarp prst="textNoShape">
              <a:avLst/>
            </a:prstTxWarp>
          </a:bodyPr>
          <a:lstStyle>
            <a:lvl1pPr algn="r" defTabSz="946490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6050" y="768350"/>
            <a:ext cx="6818313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75" y="4861774"/>
            <a:ext cx="5683923" cy="460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8" tIns="47300" rIns="94598" bIns="47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720246"/>
            <a:ext cx="3078651" cy="5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8" tIns="47300" rIns="94598" bIns="47300" numCol="1" anchor="b" anchorCtr="0" compatLnSpc="1">
            <a:prstTxWarp prst="textNoShape">
              <a:avLst/>
            </a:prstTxWarp>
          </a:bodyPr>
          <a:lstStyle>
            <a:lvl1pPr defTabSz="946490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738" y="9720246"/>
            <a:ext cx="3078651" cy="5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8" tIns="47300" rIns="94598" bIns="47300" numCol="1" anchor="b" anchorCtr="0" compatLnSpc="1">
            <a:prstTxWarp prst="textNoShape">
              <a:avLst/>
            </a:prstTxWarp>
          </a:bodyPr>
          <a:lstStyle>
            <a:lvl1pPr algn="r" defTabSz="946490">
              <a:defRPr sz="1200"/>
            </a:lvl1pPr>
          </a:lstStyle>
          <a:p>
            <a:pPr>
              <a:defRPr/>
            </a:pPr>
            <a:fld id="{702CB24A-26B1-4A02-A69F-66D56537651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9812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>
            <a:extLst>
              <a:ext uri="{FF2B5EF4-FFF2-40B4-BE49-F238E27FC236}">
                <a16:creationId xmlns:a16="http://schemas.microsoft.com/office/drawing/2014/main" id="{6D0B31D2-C37C-69D8-3A60-D33F919F633C}"/>
              </a:ext>
            </a:extLst>
          </p:cNvPr>
          <p:cNvSpPr/>
          <p:nvPr userDrawn="1"/>
        </p:nvSpPr>
        <p:spPr>
          <a:xfrm>
            <a:off x="-1680864" y="-1805370"/>
            <a:ext cx="11521280" cy="10274930"/>
          </a:xfrm>
          <a:prstGeom prst="ellipse">
            <a:avLst/>
          </a:prstGeom>
          <a:solidFill>
            <a:srgbClr val="00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6F9CF-58F8-C34F-B850-BEC9775F6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52" y="3429000"/>
            <a:ext cx="6408712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4883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5598A7-6906-F84F-BC94-8A8111BF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F28-F69E-714F-B40C-978ED0AF4BE9}" type="datetimeFigureOut">
              <a:rPr lang="en-CH" smtClean="0"/>
              <a:pPr/>
              <a:t>12/23/2024</a:t>
            </a:fld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A07B8-AF35-EC4D-860A-1C48B14C6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15A943-459A-9741-895C-7B88C396D199}" type="slidenum">
              <a:rPr lang="en-CH" smtClean="0"/>
              <a:pPr/>
              <a:t>‹Nr.›</a:t>
            </a:fld>
            <a:endParaRPr lang="en-C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9544307-4B02-3E41-AA14-29BAC819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00" y="204786"/>
            <a:ext cx="9001075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1346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34B22-C052-A24A-9A78-123977A8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F28-F69E-714F-B40C-978ED0AF4BE9}" type="datetimeFigureOut">
              <a:rPr lang="en-CH" smtClean="0"/>
              <a:pPr/>
              <a:t>12/23/2024</a:t>
            </a:fld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61B6F-980E-ED41-9DD1-5CC1E8B3B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15A943-459A-9741-895C-7B88C396D199}" type="slidenum">
              <a:rPr lang="en-CH" smtClean="0"/>
              <a:pPr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6134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9D57-46CD-E241-A2A9-55B707513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00" y="188913"/>
            <a:ext cx="4114800" cy="719137"/>
          </a:xfrm>
        </p:spPr>
        <p:txBody>
          <a:bodyPr anchor="b"/>
          <a:lstStyle>
            <a:lvl1pPr>
              <a:defRPr sz="3200">
                <a:latin typeface="Arial Nova" panose="020B05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A1360-2C79-1342-8AC7-8D3D2FBD7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7928" y="987425"/>
            <a:ext cx="6409110" cy="5321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12836-6D1C-8A41-B0BF-76F53DC40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4800" y="1628775"/>
            <a:ext cx="4114800" cy="4679950"/>
          </a:xfrm>
        </p:spPr>
        <p:txBody>
          <a:bodyPr/>
          <a:lstStyle>
            <a:lvl1pPr marL="0" indent="0">
              <a:buNone/>
              <a:defRPr sz="1600">
                <a:latin typeface="Arial Nova" panose="020B05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4B6D24D-A17B-CB41-A14E-FB6E4C72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F28-F69E-714F-B40C-978ED0AF4BE9}" type="datetimeFigureOut">
              <a:rPr lang="en-CH" smtClean="0"/>
              <a:pPr/>
              <a:t>12/23/2024</a:t>
            </a:fld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D6686-600B-084B-B8F1-BAE6A6B20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15A943-459A-9741-895C-7B88C396D199}" type="slidenum">
              <a:rPr lang="en-CH" smtClean="0"/>
              <a:pPr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3631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5324" y="1628774"/>
            <a:ext cx="11161714" cy="2157413"/>
          </a:xfrm>
        </p:spPr>
        <p:txBody>
          <a:bodyPr/>
          <a:lstStyle>
            <a:lvl1pPr>
              <a:defRPr sz="2600">
                <a:latin typeface="Arial Nova" panose="020B0504020202020204" pitchFamily="34" charset="0"/>
              </a:defRPr>
            </a:lvl1pPr>
            <a:lvl2pPr>
              <a:defRPr>
                <a:latin typeface="Arial Nova" panose="020B0504020202020204" pitchFamily="34" charset="0"/>
              </a:defRPr>
            </a:lvl2pPr>
            <a:lvl3pPr>
              <a:defRPr>
                <a:latin typeface="Arial Nova" panose="020B0504020202020204" pitchFamily="34" charset="0"/>
              </a:defRPr>
            </a:lvl3pPr>
            <a:lvl4pPr>
              <a:defRPr>
                <a:latin typeface="Arial Nova" panose="020B0504020202020204" pitchFamily="34" charset="0"/>
              </a:defRPr>
            </a:lvl4pPr>
            <a:lvl5pP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5324" y="3938593"/>
            <a:ext cx="11161714" cy="2370132"/>
          </a:xfrm>
        </p:spPr>
        <p:txBody>
          <a:bodyPr/>
          <a:lstStyle>
            <a:lvl1pPr>
              <a:defRPr sz="2600">
                <a:latin typeface="Arial Nova" panose="020B0504020202020204" pitchFamily="34" charset="0"/>
              </a:defRPr>
            </a:lvl1pPr>
            <a:lvl2pPr>
              <a:defRPr>
                <a:latin typeface="Arial Nova" panose="020B0504020202020204" pitchFamily="34" charset="0"/>
              </a:defRPr>
            </a:lvl2pPr>
            <a:lvl3pPr>
              <a:defRPr>
                <a:latin typeface="Arial Nova" panose="020B0504020202020204" pitchFamily="34" charset="0"/>
              </a:defRPr>
            </a:lvl3pPr>
            <a:lvl4pPr>
              <a:defRPr>
                <a:latin typeface="Arial Nova" panose="020B0504020202020204" pitchFamily="34" charset="0"/>
              </a:defRPr>
            </a:lvl4pPr>
            <a:lvl5pP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9467E4-C292-A740-9877-7010F28A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F28-F69E-714F-B40C-978ED0AF4BE9}" type="datetimeFigureOut">
              <a:rPr lang="en-CH" smtClean="0"/>
              <a:pPr/>
              <a:t>12/23/2024</a:t>
            </a:fld>
            <a:endParaRPr lang="en-C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9CAFD6-995B-3A4E-889C-EDC4F3524E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15A943-459A-9741-895C-7B88C396D199}" type="slidenum">
              <a:rPr lang="en-CH" smtClean="0"/>
              <a:pPr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8964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ktanden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B1F48B9B-0E57-56F4-62AC-A1AEA610624C}"/>
              </a:ext>
            </a:extLst>
          </p:cNvPr>
          <p:cNvSpPr/>
          <p:nvPr userDrawn="1"/>
        </p:nvSpPr>
        <p:spPr>
          <a:xfrm>
            <a:off x="-1680864" y="-1805370"/>
            <a:ext cx="11521280" cy="10274930"/>
          </a:xfrm>
          <a:prstGeom prst="ellipse">
            <a:avLst/>
          </a:prstGeom>
          <a:solidFill>
            <a:srgbClr val="00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6F9CF-58F8-C34F-B850-BEC9775F6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01" y="4652962"/>
            <a:ext cx="5257168" cy="1872381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83CCA33-9D51-4207-9A8E-1C751190C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597130"/>
            <a:ext cx="2249258" cy="3416046"/>
          </a:xfrm>
        </p:spPr>
        <p:txBody>
          <a:bodyPr/>
          <a:lstStyle>
            <a:lvl1pPr marL="0" indent="0">
              <a:buNone/>
              <a:defRPr sz="199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M</a:t>
            </a:r>
          </a:p>
          <a:p>
            <a:pPr lvl="4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495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ktanden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1E244256-8653-0919-5CA8-871CCBAD389A}"/>
              </a:ext>
            </a:extLst>
          </p:cNvPr>
          <p:cNvSpPr/>
          <p:nvPr userDrawn="1"/>
        </p:nvSpPr>
        <p:spPr>
          <a:xfrm>
            <a:off x="-1680864" y="-1805370"/>
            <a:ext cx="11521280" cy="10274930"/>
          </a:xfrm>
          <a:prstGeom prst="ellipse">
            <a:avLst/>
          </a:prstGeom>
          <a:solidFill>
            <a:srgbClr val="00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E89B42-62BF-A141-9571-A674280A4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9" y="1628774"/>
            <a:ext cx="6552479" cy="467995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33CE50-D7CE-5541-88B8-C64614E7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291753"/>
            <a:ext cx="10440986" cy="68897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4261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9">
            <a:extLst>
              <a:ext uri="{FF2B5EF4-FFF2-40B4-BE49-F238E27FC236}">
                <a16:creationId xmlns:a16="http://schemas.microsoft.com/office/drawing/2014/main" id="{20E89586-CB27-6BA8-38C9-4327336A9F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81200" y="-1807200"/>
            <a:ext cx="11520000" cy="10274400"/>
          </a:xfrm>
          <a:prstGeom prst="ellipse">
            <a:avLst/>
          </a:prstGeo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839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214E4C-EF4B-46A0-9C1E-7B5650368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968" y="1636453"/>
            <a:ext cx="6336704" cy="686203"/>
          </a:xfrm>
        </p:spPr>
        <p:txBody>
          <a:bodyPr>
            <a:normAutofit/>
          </a:bodyPr>
          <a:lstStyle>
            <a:lvl1pPr>
              <a:defRPr sz="2400" b="1">
                <a:latin typeface="Arial Nova" panose="020B05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8F4CE33-9D1A-48CA-9953-FD8B66AF3B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57779" y="6409690"/>
            <a:ext cx="2599259" cy="365125"/>
          </a:xfrm>
        </p:spPr>
        <p:txBody>
          <a:bodyPr/>
          <a:lstStyle/>
          <a:p>
            <a:fld id="{F515A943-459A-9741-895C-7B88C396D199}" type="slidenum">
              <a:rPr lang="en-CH" smtClean="0"/>
              <a:pPr/>
              <a:t>‹Nr.›</a:t>
            </a:fld>
            <a:endParaRPr lang="en-CH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E0971F-33CE-4BDF-9F48-3BC8C765FFD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807968" y="3120820"/>
            <a:ext cx="6336704" cy="3187905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BDAC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>
                <a:latin typeface="Arial Nova" panose="020B0504020202020204" pitchFamily="34" charset="0"/>
              </a:defRPr>
            </a:lvl2pPr>
            <a:lvl3pPr marL="914400" indent="0">
              <a:buNone/>
              <a:defRPr>
                <a:latin typeface="Arial Nova" panose="020B0504020202020204" pitchFamily="34" charset="0"/>
              </a:defRPr>
            </a:lvl3pPr>
            <a:lvl4pPr>
              <a:defRPr>
                <a:latin typeface="Arial Nova" panose="020B0504020202020204" pitchFamily="34" charset="0"/>
              </a:defRPr>
            </a:lvl4pPr>
            <a:lvl5pP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GB"/>
              <a:t>Second level</a:t>
            </a:r>
          </a:p>
          <a:p>
            <a:pPr lvl="2"/>
            <a:endParaRPr lang="en-CH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0B521DC-B7E3-4BB5-F549-1E0634B46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328936" y="-1269132"/>
            <a:ext cx="8100000" cy="8586563"/>
          </a:xfrm>
          <a:prstGeom prst="ellipse">
            <a:avLst/>
          </a:prstGeo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169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C27A2-06DC-8849-9C92-9BAE7D82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F28-F69E-714F-B40C-978ED0AF4BE9}" type="datetimeFigureOut">
              <a:rPr lang="en-CH" smtClean="0"/>
              <a:pPr/>
              <a:t>12/23/2024</a:t>
            </a:fld>
            <a:endParaRPr lang="en-C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01F5DF-9F8C-F64C-A607-8C5EF1355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15A943-459A-9741-895C-7B88C396D199}" type="slidenum">
              <a:rPr lang="en-CH" smtClean="0"/>
              <a:pPr/>
              <a:t>‹Nr.›</a:t>
            </a:fld>
            <a:endParaRPr lang="en-CH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4FC57D-ABCB-7371-7AF5-690EE934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00" y="1636453"/>
            <a:ext cx="7054229" cy="686203"/>
          </a:xfrm>
        </p:spPr>
        <p:txBody>
          <a:bodyPr>
            <a:normAutofit/>
          </a:bodyPr>
          <a:lstStyle>
            <a:lvl1pPr>
              <a:defRPr sz="2400" b="1">
                <a:latin typeface="Arial Nova" panose="020B05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CD669E-279F-30AE-E6C7-DCEF18C42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54800" y="3120820"/>
            <a:ext cx="7056860" cy="3187905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BDAC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>
                <a:latin typeface="Arial Nova" panose="020B0504020202020204" pitchFamily="34" charset="0"/>
              </a:defRPr>
            </a:lvl2pPr>
            <a:lvl3pPr marL="914400" indent="0">
              <a:buNone/>
              <a:defRPr>
                <a:latin typeface="Arial Nova" panose="020B0504020202020204" pitchFamily="34" charset="0"/>
              </a:defRPr>
            </a:lvl3pPr>
            <a:lvl4pPr>
              <a:defRPr>
                <a:latin typeface="Arial Nova" panose="020B0504020202020204" pitchFamily="34" charset="0"/>
              </a:defRPr>
            </a:lvl4pPr>
            <a:lvl5pP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GB"/>
              <a:t>Second level</a:t>
            </a:r>
          </a:p>
          <a:p>
            <a:pPr lvl="2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4358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C27A2-06DC-8849-9C92-9BAE7D82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F28-F69E-714F-B40C-978ED0AF4BE9}" type="datetimeFigureOut">
              <a:rPr lang="en-CH" smtClean="0"/>
              <a:pPr/>
              <a:t>12/23/2024</a:t>
            </a:fld>
            <a:endParaRPr lang="en-C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01F5DF-9F8C-F64C-A607-8C5EF1355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15A943-459A-9741-895C-7B88C396D199}" type="slidenum">
              <a:rPr lang="en-CH" smtClean="0"/>
              <a:pPr/>
              <a:t>‹Nr.›</a:t>
            </a:fld>
            <a:endParaRPr lang="en-CH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9789D2E-E8D4-E34F-BDF7-FEC006BA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00" y="260648"/>
            <a:ext cx="8711185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latin typeface="Arial Nova" panose="020B05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686763-7F62-6240-945C-277D989F7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00" y="1628775"/>
            <a:ext cx="10802238" cy="4679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7570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FF00-8F92-8147-B3D9-AEDAF8AD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0000" y="1628776"/>
            <a:ext cx="11161713" cy="2933700"/>
          </a:xfrm>
        </p:spPr>
        <p:txBody>
          <a:bodyPr anchor="b"/>
          <a:lstStyle>
            <a:lvl1pPr>
              <a:defRPr sz="6000">
                <a:latin typeface="Arial Nova" panose="020B05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A8AB2-18B2-F64B-8E4C-B5AED3F6D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80000" y="4562476"/>
            <a:ext cx="11161712" cy="1746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1C278A-89BB-724C-8E3A-94DA4272D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F28-F69E-714F-B40C-978ED0AF4BE9}" type="datetimeFigureOut">
              <a:rPr lang="en-CH" smtClean="0"/>
              <a:pPr/>
              <a:t>12/23/2024</a:t>
            </a:fld>
            <a:endParaRPr lang="en-C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11B2A0-EA3D-2541-BC4B-F4941812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15A943-459A-9741-895C-7B88C396D199}" type="slidenum">
              <a:rPr lang="en-CH" smtClean="0"/>
              <a:pPr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97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2C03F-5D6D-AE4A-BE38-698BA3A40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4800" y="1628775"/>
            <a:ext cx="5400675" cy="4679950"/>
          </a:xfrm>
        </p:spPr>
        <p:txBody>
          <a:bodyPr/>
          <a:lstStyle>
            <a:lvl1pPr>
              <a:defRPr sz="2600">
                <a:latin typeface="Arial Nova" panose="020B0504020202020204" pitchFamily="34" charset="0"/>
              </a:defRPr>
            </a:lvl1pPr>
            <a:lvl2pPr>
              <a:defRPr>
                <a:latin typeface="Arial Nova" panose="020B0504020202020204" pitchFamily="34" charset="0"/>
              </a:defRPr>
            </a:lvl2pPr>
            <a:lvl3pPr>
              <a:defRPr>
                <a:latin typeface="Arial Nova" panose="020B0504020202020204" pitchFamily="34" charset="0"/>
              </a:defRPr>
            </a:lvl3pPr>
            <a:lvl4pPr>
              <a:defRPr>
                <a:latin typeface="Arial Nova" panose="020B0504020202020204" pitchFamily="34" charset="0"/>
              </a:defRPr>
            </a:lvl4pPr>
            <a:lvl5pP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0701E-91D0-1746-B305-EE14C6200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981" y="1628775"/>
            <a:ext cx="5400675" cy="4679950"/>
          </a:xfrm>
        </p:spPr>
        <p:txBody>
          <a:bodyPr/>
          <a:lstStyle>
            <a:lvl1pPr>
              <a:defRPr sz="2600">
                <a:latin typeface="Arial Nova" panose="020B0504020202020204" pitchFamily="34" charset="0"/>
              </a:defRPr>
            </a:lvl1pPr>
            <a:lvl2pPr>
              <a:defRPr>
                <a:latin typeface="Arial Nova" panose="020B0504020202020204" pitchFamily="34" charset="0"/>
              </a:defRPr>
            </a:lvl2pPr>
            <a:lvl3pPr>
              <a:defRPr>
                <a:latin typeface="Arial Nova" panose="020B0504020202020204" pitchFamily="34" charset="0"/>
              </a:defRPr>
            </a:lvl3pPr>
            <a:lvl4pPr>
              <a:defRPr>
                <a:latin typeface="Arial Nova" panose="020B0504020202020204" pitchFamily="34" charset="0"/>
              </a:defRPr>
            </a:lvl4pPr>
            <a:lvl5pP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017229-31C1-F746-9D38-F9FA4E714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4F28-F69E-714F-B40C-978ED0AF4BE9}" type="datetimeFigureOut">
              <a:rPr lang="en-CH" smtClean="0"/>
              <a:pPr/>
              <a:t>12/23/2024</a:t>
            </a:fld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434F94-C771-9842-B802-CE2445B3C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15A943-459A-9741-895C-7B88C396D199}" type="slidenum">
              <a:rPr lang="en-CH" smtClean="0"/>
              <a:pPr/>
              <a:t>‹Nr.›</a:t>
            </a:fld>
            <a:endParaRPr lang="en-CH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34A9A3C-0321-0C4B-AB6B-ADD4CC6C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01" y="204786"/>
            <a:ext cx="8713608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9059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1B315-2F96-294E-A36F-FFAC8E4C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01" y="204786"/>
            <a:ext cx="8858022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466D9-1AA1-2345-8121-20179DA0E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800" y="1628775"/>
            <a:ext cx="10984322" cy="4679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5005F-859F-9843-B47B-B9AC0BC78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800" y="64103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2B74F28-F69E-714F-B40C-978ED0AF4BE9}" type="datetimeFigureOut">
              <a:rPr lang="en-CH" smtClean="0"/>
              <a:pPr/>
              <a:t>12/23/2024</a:t>
            </a:fld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E7114-F723-6846-9709-641FD22B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7779" y="6409690"/>
            <a:ext cx="2599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515A943-459A-9741-895C-7B88C396D199}" type="slidenum">
              <a:rPr lang="en-CH" smtClean="0"/>
              <a:pPr/>
              <a:t>‹Nr.›</a:t>
            </a:fld>
            <a:endParaRPr lang="en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487A48-5B09-4290-C347-570C410EB7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289095"/>
            <a:ext cx="4248472" cy="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74" r:id="rId3"/>
    <p:sldLayoutId id="2147483677" r:id="rId4"/>
    <p:sldLayoutId id="2147483678" r:id="rId5"/>
    <p:sldLayoutId id="2147483663" r:id="rId6"/>
    <p:sldLayoutId id="2147483676" r:id="rId7"/>
    <p:sldLayoutId id="2147483664" r:id="rId8"/>
    <p:sldLayoutId id="2147483665" r:id="rId9"/>
    <p:sldLayoutId id="2147483667" r:id="rId10"/>
    <p:sldLayoutId id="2147483668" r:id="rId11"/>
    <p:sldLayoutId id="2147483670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119" userDrawn="1">
          <p15:clr>
            <a:srgbClr val="F26B43"/>
          </p15:clr>
        </p15:guide>
        <p15:guide id="8" pos="6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v.admin.ch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blv.admin.ch/blv/de/home/tiere/tierseuchen/uebersicht-seuchen/alle-tierseuchen/b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4238EC43-2F4F-D23C-AB8B-B3344706EDE9}"/>
              </a:ext>
            </a:extLst>
          </p:cNvPr>
          <p:cNvSpPr txBox="1">
            <a:spLocks/>
          </p:cNvSpPr>
          <p:nvPr/>
        </p:nvSpPr>
        <p:spPr>
          <a:xfrm>
            <a:off x="1072069" y="1318661"/>
            <a:ext cx="7908302" cy="30464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sz="8000" dirty="0">
                <a:solidFill>
                  <a:schemeClr val="bg1"/>
                </a:solidFill>
                <a:latin typeface="Boucik"/>
              </a:rPr>
              <a:t>Impfung gegen vektorübertragene Krankheiten</a:t>
            </a:r>
            <a:endParaRPr lang="de-CH" sz="8000" dirty="0">
              <a:solidFill>
                <a:schemeClr val="bg1"/>
              </a:solidFill>
              <a:latin typeface="Boucik"/>
            </a:endParaRPr>
          </a:p>
        </p:txBody>
      </p:sp>
      <p:sp>
        <p:nvSpPr>
          <p:cNvPr id="7" name="Untertitel 1">
            <a:extLst>
              <a:ext uri="{FF2B5EF4-FFF2-40B4-BE49-F238E27FC236}">
                <a16:creationId xmlns:a16="http://schemas.microsoft.com/office/drawing/2014/main" id="{EEA07D28-9674-0A37-31A8-26514AFB0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068" y="4652963"/>
            <a:ext cx="6752124" cy="1655762"/>
          </a:xfrm>
        </p:spPr>
        <p:txBody>
          <a:bodyPr>
            <a:normAutofit/>
          </a:bodyPr>
          <a:lstStyle/>
          <a:p>
            <a:r>
              <a:rPr lang="de-DE" sz="3500" b="0" dirty="0"/>
              <a:t>2025</a:t>
            </a:r>
            <a:endParaRPr lang="de-CH" sz="3500" b="0" dirty="0"/>
          </a:p>
        </p:txBody>
      </p:sp>
    </p:spTree>
    <p:extLst>
      <p:ext uri="{BB962C8B-B14F-4D97-AF65-F5344CB8AC3E}">
        <p14:creationId xmlns:p14="http://schemas.microsoft.com/office/powerpoint/2010/main" val="45254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EA478B9-34B8-44B7-B9AB-5C657017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4302125" algn="l"/>
              </a:tabLst>
            </a:pPr>
            <a:r>
              <a:rPr lang="de-CH" sz="3200">
                <a:solidFill>
                  <a:srgbClr val="00BDAC"/>
                </a:solidFill>
              </a:rPr>
              <a:t> </a:t>
            </a:r>
          </a:p>
        </p:txBody>
      </p:sp>
      <p:sp>
        <p:nvSpPr>
          <p:cNvPr id="2" name="Titel 8">
            <a:extLst>
              <a:ext uri="{FF2B5EF4-FFF2-40B4-BE49-F238E27FC236}">
                <a16:creationId xmlns:a16="http://schemas.microsoft.com/office/drawing/2014/main" id="{3A52F7DB-2FBA-3960-93A5-FA731C73313D}"/>
              </a:ext>
            </a:extLst>
          </p:cNvPr>
          <p:cNvSpPr txBox="1">
            <a:spLocks/>
          </p:cNvSpPr>
          <p:nvPr/>
        </p:nvSpPr>
        <p:spPr>
          <a:xfrm>
            <a:off x="720000" y="540000"/>
            <a:ext cx="8711185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6600" dirty="0">
                <a:latin typeface="Boucik" panose="02000500000000000000" pitchFamily="2" charset="0"/>
              </a:rPr>
              <a:t>Situation</a:t>
            </a:r>
            <a:endParaRPr lang="de-CH" sz="6600" dirty="0">
              <a:latin typeface="Boucik" panose="02000500000000000000" pitchFamily="2" charset="0"/>
            </a:endParaRP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59FE11A-5652-74FB-08F1-7AC500A0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00" y="1628775"/>
            <a:ext cx="11137200" cy="4679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CH" sz="2800" dirty="0">
                <a:solidFill>
                  <a:schemeClr val="tx1"/>
                </a:solidFill>
                <a:latin typeface="Arial Nova"/>
              </a:rPr>
              <a:t>Durch </a:t>
            </a:r>
            <a:r>
              <a:rPr lang="de-CH" sz="2800" b="1" dirty="0">
                <a:solidFill>
                  <a:schemeClr val="tx1"/>
                </a:solidFill>
                <a:latin typeface="Arial Nova"/>
              </a:rPr>
              <a:t>blutsaugende Insekten</a:t>
            </a:r>
            <a:r>
              <a:rPr lang="de-CH" sz="2800" dirty="0">
                <a:solidFill>
                  <a:schemeClr val="tx1"/>
                </a:solidFill>
                <a:latin typeface="Arial Nova"/>
              </a:rPr>
              <a:t> übertragene Tierseuchen (</a:t>
            </a:r>
            <a:r>
              <a:rPr lang="de-CH" sz="2800" i="1" dirty="0" err="1">
                <a:solidFill>
                  <a:schemeClr val="tx1"/>
                </a:solidFill>
                <a:latin typeface="Arial Nova"/>
              </a:rPr>
              <a:t>vector</a:t>
            </a:r>
            <a:r>
              <a:rPr lang="de-CH" sz="2800" i="1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de-CH" sz="2800" i="1" dirty="0" err="1">
                <a:solidFill>
                  <a:schemeClr val="tx1"/>
                </a:solidFill>
                <a:latin typeface="Arial Nova"/>
              </a:rPr>
              <a:t>borne</a:t>
            </a:r>
            <a:r>
              <a:rPr lang="de-CH" sz="2800" i="1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de-CH" sz="2800" i="1" dirty="0" err="1">
                <a:solidFill>
                  <a:schemeClr val="tx1"/>
                </a:solidFill>
                <a:latin typeface="Arial Nova"/>
              </a:rPr>
              <a:t>disease</a:t>
            </a:r>
            <a:r>
              <a:rPr lang="de-CH" sz="2800" dirty="0">
                <a:solidFill>
                  <a:schemeClr val="tx1"/>
                </a:solidFill>
                <a:latin typeface="Arial Nova"/>
              </a:rPr>
              <a:t>), wie die </a:t>
            </a:r>
            <a:r>
              <a:rPr lang="de-CH" sz="2800" b="1" dirty="0">
                <a:solidFill>
                  <a:srgbClr val="FF0000"/>
                </a:solidFill>
                <a:latin typeface="Arial Nova"/>
              </a:rPr>
              <a:t>Blauzungenkrankheit</a:t>
            </a:r>
            <a:r>
              <a:rPr lang="de-CH" sz="2800" dirty="0">
                <a:solidFill>
                  <a:schemeClr val="tx1"/>
                </a:solidFill>
                <a:latin typeface="Arial Nova"/>
              </a:rPr>
              <a:t>, treten in der Schweiz mit </a:t>
            </a:r>
            <a:r>
              <a:rPr lang="de-CH" sz="2800" b="1" dirty="0">
                <a:solidFill>
                  <a:schemeClr val="tx1"/>
                </a:solidFill>
                <a:latin typeface="Arial Nova"/>
              </a:rPr>
              <a:t>zunehmender Häufigkeit</a:t>
            </a:r>
            <a:r>
              <a:rPr lang="de-CH" sz="2800" dirty="0">
                <a:solidFill>
                  <a:schemeClr val="tx1"/>
                </a:solidFill>
                <a:latin typeface="Arial Nova"/>
              </a:rPr>
              <a:t> auf.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de-CH" sz="2800" dirty="0">
              <a:solidFill>
                <a:schemeClr val="tx1"/>
              </a:solidFill>
              <a:latin typeface="Arial Nova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CH" sz="2800" dirty="0">
                <a:solidFill>
                  <a:schemeClr val="tx1"/>
                </a:solidFill>
                <a:latin typeface="Arial Nova"/>
              </a:rPr>
              <a:t>Bei BTV ist </a:t>
            </a:r>
            <a:r>
              <a:rPr lang="de-CH" sz="2800" b="1" dirty="0">
                <a:solidFill>
                  <a:schemeClr val="tx1"/>
                </a:solidFill>
                <a:latin typeface="Arial Nova"/>
              </a:rPr>
              <a:t>im 2. Jahr </a:t>
            </a:r>
            <a:r>
              <a:rPr lang="de-CH" sz="2800" dirty="0">
                <a:solidFill>
                  <a:schemeClr val="tx1"/>
                </a:solidFill>
                <a:latin typeface="Arial Nova"/>
              </a:rPr>
              <a:t>mit</a:t>
            </a:r>
            <a:r>
              <a:rPr lang="de-CH" sz="2800" b="1" dirty="0">
                <a:solidFill>
                  <a:schemeClr val="tx1"/>
                </a:solidFill>
                <a:latin typeface="Arial Nova"/>
              </a:rPr>
              <a:t> noch schwereren klinischen </a:t>
            </a:r>
            <a:br>
              <a:rPr lang="de-CH" sz="2800" b="1" dirty="0">
                <a:solidFill>
                  <a:schemeClr val="tx1"/>
                </a:solidFill>
                <a:latin typeface="Arial Nova"/>
              </a:rPr>
            </a:br>
            <a:r>
              <a:rPr lang="de-CH" sz="2800" b="1" dirty="0">
                <a:solidFill>
                  <a:schemeClr val="tx1"/>
                </a:solidFill>
                <a:latin typeface="Arial Nova"/>
              </a:rPr>
              <a:t>Symptomen </a:t>
            </a:r>
            <a:r>
              <a:rPr lang="de-CH" sz="2800" dirty="0">
                <a:solidFill>
                  <a:schemeClr val="tx1"/>
                </a:solidFill>
                <a:latin typeface="Arial Nova"/>
              </a:rPr>
              <a:t>zu rechnen (</a:t>
            </a:r>
            <a:r>
              <a:rPr lang="de-CH" sz="2800" dirty="0" err="1">
                <a:solidFill>
                  <a:schemeClr val="tx1"/>
                </a:solidFill>
                <a:latin typeface="Arial Nova"/>
              </a:rPr>
              <a:t>Erf</a:t>
            </a:r>
            <a:r>
              <a:rPr lang="de-CH" sz="2800" dirty="0">
                <a:solidFill>
                  <a:schemeClr val="tx1"/>
                </a:solidFill>
                <a:latin typeface="Arial Nova"/>
              </a:rPr>
              <a:t>. aus Norddeutschland und NL). </a:t>
            </a:r>
            <a:br>
              <a:rPr lang="de-CH" sz="2800" dirty="0">
                <a:solidFill>
                  <a:schemeClr val="tx1"/>
                </a:solidFill>
                <a:latin typeface="Arial Nova"/>
              </a:rPr>
            </a:br>
            <a:r>
              <a:rPr lang="de-CH" sz="2800" dirty="0">
                <a:solidFill>
                  <a:schemeClr val="tx1"/>
                </a:solidFill>
                <a:latin typeface="Arial Nova"/>
                <a:sym typeface="Wingdings" panose="05000000000000000000" pitchFamily="2" charset="2"/>
              </a:rPr>
              <a:t> </a:t>
            </a:r>
            <a:r>
              <a:rPr lang="de-CH" sz="2800" b="1" dirty="0">
                <a:solidFill>
                  <a:srgbClr val="FF0000"/>
                </a:solidFill>
                <a:latin typeface="Arial Nova"/>
                <a:sym typeface="Wingdings" panose="05000000000000000000" pitchFamily="2" charset="2"/>
              </a:rPr>
              <a:t>Das Schlimmste steht noch vor uns</a:t>
            </a:r>
            <a:r>
              <a:rPr lang="de-CH" sz="2800" dirty="0">
                <a:solidFill>
                  <a:schemeClr val="tx1"/>
                </a:solidFill>
                <a:latin typeface="Arial Nova"/>
                <a:sym typeface="Wingdings" panose="05000000000000000000" pitchFamily="2" charset="2"/>
              </a:rPr>
              <a:t>!</a:t>
            </a:r>
            <a:endParaRPr lang="de-CH" dirty="0">
              <a:solidFill>
                <a:schemeClr val="tx1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13221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EDB76-FFA5-3A94-9296-5759E1F7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ADD0295-DEB9-C61B-385F-D612A135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4302125" algn="l"/>
              </a:tabLst>
            </a:pPr>
            <a:r>
              <a:rPr lang="de-CH" sz="3200">
                <a:solidFill>
                  <a:srgbClr val="00BDAC"/>
                </a:solidFill>
              </a:rPr>
              <a:t> </a:t>
            </a:r>
          </a:p>
        </p:txBody>
      </p:sp>
      <p:sp>
        <p:nvSpPr>
          <p:cNvPr id="2" name="Titel 8">
            <a:extLst>
              <a:ext uri="{FF2B5EF4-FFF2-40B4-BE49-F238E27FC236}">
                <a16:creationId xmlns:a16="http://schemas.microsoft.com/office/drawing/2014/main" id="{DE3041A4-0366-8C53-5A04-549ED5BBCB70}"/>
              </a:ext>
            </a:extLst>
          </p:cNvPr>
          <p:cNvSpPr txBox="1">
            <a:spLocks/>
          </p:cNvSpPr>
          <p:nvPr/>
        </p:nvSpPr>
        <p:spPr>
          <a:xfrm>
            <a:off x="720000" y="540000"/>
            <a:ext cx="8711185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6600" dirty="0">
                <a:latin typeface="Boucik" panose="02000500000000000000" pitchFamily="2" charset="0"/>
              </a:rPr>
              <a:t>Ziel</a:t>
            </a:r>
            <a:endParaRPr lang="de-CH" sz="6600" dirty="0">
              <a:latin typeface="Boucik" panose="02000500000000000000" pitchFamily="2" charset="0"/>
            </a:endParaRP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5E268765-449F-8BE3-3547-9A913E2B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00" y="1628775"/>
            <a:ext cx="11137200" cy="46799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CH" sz="2800" dirty="0">
                <a:solidFill>
                  <a:schemeClr val="tx1"/>
                </a:solidFill>
                <a:latin typeface="Arial Nova"/>
              </a:rPr>
              <a:t>Die </a:t>
            </a:r>
            <a:r>
              <a:rPr lang="de-CH" sz="2800" b="1" dirty="0">
                <a:solidFill>
                  <a:srgbClr val="0070C0"/>
                </a:solidFill>
                <a:latin typeface="Arial Nova"/>
              </a:rPr>
              <a:t>Impfung</a:t>
            </a:r>
            <a:r>
              <a:rPr lang="de-CH" sz="2800" dirty="0">
                <a:solidFill>
                  <a:schemeClr val="tx1"/>
                </a:solidFill>
                <a:latin typeface="Arial Nova"/>
              </a:rPr>
              <a:t> ist die </a:t>
            </a:r>
            <a:r>
              <a:rPr lang="de-CH" sz="2800" u="sng" dirty="0">
                <a:solidFill>
                  <a:schemeClr val="tx1"/>
                </a:solidFill>
                <a:latin typeface="Arial Nova"/>
              </a:rPr>
              <a:t>einzige Massnahme</a:t>
            </a:r>
            <a:r>
              <a:rPr lang="de-CH" sz="2800" dirty="0">
                <a:solidFill>
                  <a:schemeClr val="tx1"/>
                </a:solidFill>
                <a:latin typeface="Arial Nova"/>
              </a:rPr>
              <a:t>, </a:t>
            </a:r>
            <a:endParaRPr lang="de-CH" sz="2800" dirty="0">
              <a:solidFill>
                <a:schemeClr val="tx1"/>
              </a:solidFill>
            </a:endParaRPr>
          </a:p>
          <a:p>
            <a:pPr marL="719138" indent="-271463">
              <a:lnSpc>
                <a:spcPct val="120000"/>
              </a:lnSpc>
              <a:buFontTx/>
              <a:buChar char="-"/>
            </a:pPr>
            <a:r>
              <a:rPr lang="de-CH" sz="2800" dirty="0">
                <a:solidFill>
                  <a:schemeClr val="tx1"/>
                </a:solidFill>
                <a:latin typeface="Arial Nova"/>
              </a:rPr>
              <a:t>welche die Tiere vor einer </a:t>
            </a:r>
            <a:r>
              <a:rPr lang="de-CH" sz="2800" b="1" dirty="0">
                <a:solidFill>
                  <a:schemeClr val="tx1"/>
                </a:solidFill>
                <a:latin typeface="Arial Nova"/>
              </a:rPr>
              <a:t>schweren Erkrankung </a:t>
            </a:r>
            <a:r>
              <a:rPr lang="de-CH" sz="2800" dirty="0">
                <a:solidFill>
                  <a:schemeClr val="tx1"/>
                </a:solidFill>
                <a:latin typeface="Arial Nova"/>
              </a:rPr>
              <a:t>schützt </a:t>
            </a:r>
          </a:p>
          <a:p>
            <a:pPr marL="719138" indent="-271463">
              <a:lnSpc>
                <a:spcPct val="120000"/>
              </a:lnSpc>
              <a:buFontTx/>
              <a:buChar char="-"/>
            </a:pPr>
            <a:r>
              <a:rPr lang="de-CH" sz="2800" dirty="0">
                <a:solidFill>
                  <a:schemeClr val="tx1"/>
                </a:solidFill>
                <a:latin typeface="Arial Nova"/>
              </a:rPr>
              <a:t>massive, langfristige </a:t>
            </a:r>
            <a:r>
              <a:rPr lang="de-CH" sz="2800" b="1" dirty="0">
                <a:solidFill>
                  <a:schemeClr val="tx1"/>
                </a:solidFill>
                <a:latin typeface="Arial Nova"/>
              </a:rPr>
              <a:t>wirtschaftliche Schäden </a:t>
            </a:r>
            <a:r>
              <a:rPr lang="de-CH" sz="2800" dirty="0">
                <a:solidFill>
                  <a:schemeClr val="tx1"/>
                </a:solidFill>
                <a:latin typeface="Arial Nova"/>
              </a:rPr>
              <a:t>vermieden werden können.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endParaRPr lang="de-CH" dirty="0">
              <a:solidFill>
                <a:schemeClr val="tx1"/>
              </a:solidFill>
              <a:latin typeface="Arial Nova"/>
            </a:endParaRPr>
          </a:p>
          <a:p>
            <a:pPr>
              <a:lnSpc>
                <a:spcPct val="120000"/>
              </a:lnSpc>
            </a:pPr>
            <a:r>
              <a:rPr lang="de-CH" sz="2800" dirty="0">
                <a:solidFill>
                  <a:schemeClr val="tx1"/>
                </a:solidFill>
                <a:latin typeface="Arial Nova"/>
                <a:sym typeface="Wingdings" panose="05000000000000000000" pitchFamily="2" charset="2"/>
              </a:rPr>
              <a:t> </a:t>
            </a:r>
            <a:r>
              <a:rPr lang="de-CH" sz="2800" b="1" dirty="0">
                <a:solidFill>
                  <a:schemeClr val="tx1"/>
                </a:solidFill>
                <a:latin typeface="Arial Nova"/>
              </a:rPr>
              <a:t>80%</a:t>
            </a:r>
            <a:r>
              <a:rPr lang="de-CH" sz="2800" dirty="0">
                <a:solidFill>
                  <a:schemeClr val="tx1"/>
                </a:solidFill>
                <a:latin typeface="Arial Nova"/>
              </a:rPr>
              <a:t> Immunität/Schutz im Frühjahr 2025 des Bestandes in der CH.</a:t>
            </a:r>
          </a:p>
          <a:p>
            <a:endParaRPr lang="de-CH" sz="2400" dirty="0">
              <a:solidFill>
                <a:schemeClr val="tx1"/>
              </a:solidFill>
              <a:latin typeface="Arial Nova"/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de-CH" sz="2400" dirty="0">
                <a:solidFill>
                  <a:srgbClr val="0070C0"/>
                </a:solidFill>
                <a:latin typeface="Arial Nova"/>
                <a:sym typeface="Wingdings" panose="05000000000000000000" pitchFamily="2" charset="2"/>
              </a:rPr>
              <a:t>ZIEL ist, dass </a:t>
            </a:r>
            <a:r>
              <a:rPr lang="de-CH" sz="2400" b="1" dirty="0">
                <a:solidFill>
                  <a:srgbClr val="0070C0"/>
                </a:solidFill>
                <a:latin typeface="Arial Nova"/>
                <a:sym typeface="Wingdings" panose="05000000000000000000" pitchFamily="2" charset="2"/>
              </a:rPr>
              <a:t>ALLE TIERE GEIMPFT </a:t>
            </a:r>
            <a:r>
              <a:rPr lang="de-CH" sz="2400" dirty="0">
                <a:solidFill>
                  <a:srgbClr val="0070C0"/>
                </a:solidFill>
                <a:latin typeface="Arial Nova"/>
                <a:sym typeface="Wingdings" panose="05000000000000000000" pitchFamily="2" charset="2"/>
              </a:rPr>
              <a:t>WERDEN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>
              <a:solidFill>
                <a:schemeClr val="tx1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33676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EA478B9-34B8-44B7-B9AB-5C657017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4302125" algn="l"/>
              </a:tabLst>
            </a:pPr>
            <a:r>
              <a:rPr lang="de-CH" sz="3200">
                <a:solidFill>
                  <a:srgbClr val="00BDAC"/>
                </a:solidFill>
              </a:rPr>
              <a:t> </a:t>
            </a:r>
          </a:p>
        </p:txBody>
      </p:sp>
      <p:sp>
        <p:nvSpPr>
          <p:cNvPr id="2" name="Titel 8">
            <a:extLst>
              <a:ext uri="{FF2B5EF4-FFF2-40B4-BE49-F238E27FC236}">
                <a16:creationId xmlns:a16="http://schemas.microsoft.com/office/drawing/2014/main" id="{3A52F7DB-2FBA-3960-93A5-FA731C73313D}"/>
              </a:ext>
            </a:extLst>
          </p:cNvPr>
          <p:cNvSpPr txBox="1">
            <a:spLocks/>
          </p:cNvSpPr>
          <p:nvPr/>
        </p:nvSpPr>
        <p:spPr>
          <a:xfrm>
            <a:off x="720000" y="540000"/>
            <a:ext cx="8711185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6600" dirty="0">
                <a:latin typeface="Boucik" panose="02000500000000000000" pitchFamily="2" charset="0"/>
              </a:rPr>
              <a:t>Weitere Infos</a:t>
            </a:r>
            <a:endParaRPr lang="de-CH" sz="6600" dirty="0">
              <a:latin typeface="Boucik" panose="02000500000000000000" pitchFamily="2" charset="0"/>
            </a:endParaRP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59FE11A-5652-74FB-08F1-7AC500A0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00" y="1628775"/>
            <a:ext cx="11137200" cy="4679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CH" sz="2800" dirty="0">
                <a:solidFill>
                  <a:schemeClr val="tx1"/>
                </a:solidFill>
                <a:latin typeface="Arial Nova"/>
              </a:rPr>
              <a:t>Die Schaf- und Rinderbranche, die GST, die Tiergesundheitsdienste (RGS, BGK) das BLV und die Kantonstierärztinnen und -tierärzte </a:t>
            </a:r>
            <a:r>
              <a:rPr lang="de-CH" sz="2800" dirty="0">
                <a:solidFill>
                  <a:srgbClr val="0070C0"/>
                </a:solidFill>
                <a:latin typeface="Arial Nova"/>
              </a:rPr>
              <a:t>empfehlen </a:t>
            </a:r>
            <a:r>
              <a:rPr lang="de-CH" sz="2800" b="1" dirty="0">
                <a:solidFill>
                  <a:srgbClr val="0070C0"/>
                </a:solidFill>
                <a:latin typeface="Arial Nova"/>
              </a:rPr>
              <a:t>dringend eine Impfung</a:t>
            </a:r>
            <a:r>
              <a:rPr lang="de-CH" sz="2800" b="1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de-CH" sz="2800" dirty="0">
                <a:solidFill>
                  <a:schemeClr val="tx1"/>
                </a:solidFill>
                <a:latin typeface="Arial Nova"/>
              </a:rPr>
              <a:t>der für die Krankheit empfänglichen Tiere.</a:t>
            </a:r>
            <a:endParaRPr lang="de-CH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CH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CH" sz="2800" dirty="0">
                <a:solidFill>
                  <a:schemeClr val="tx1"/>
                </a:solidFill>
                <a:latin typeface="Arial Nova"/>
              </a:rPr>
              <a:t>Für Informationen zur Impfung wenden Sie sich an Ihren </a:t>
            </a:r>
            <a:r>
              <a:rPr lang="de-CH" sz="2800" b="1" dirty="0" err="1">
                <a:solidFill>
                  <a:schemeClr val="tx1"/>
                </a:solidFill>
                <a:latin typeface="Arial Nova"/>
              </a:rPr>
              <a:t>Bestandestierarzt</a:t>
            </a:r>
            <a:r>
              <a:rPr lang="de-CH" sz="2800" b="1" dirty="0">
                <a:solidFill>
                  <a:schemeClr val="tx1"/>
                </a:solidFill>
                <a:latin typeface="Arial Nova"/>
              </a:rPr>
              <a:t> oder Ihre </a:t>
            </a:r>
            <a:r>
              <a:rPr lang="de-CH" sz="2800" b="1" dirty="0" err="1">
                <a:solidFill>
                  <a:schemeClr val="tx1"/>
                </a:solidFill>
                <a:latin typeface="Arial Nova"/>
              </a:rPr>
              <a:t>Bestandestierärztin</a:t>
            </a:r>
            <a:r>
              <a:rPr lang="de-CH" sz="2800" dirty="0">
                <a:solidFill>
                  <a:schemeClr val="tx1"/>
                </a:solidFill>
                <a:latin typeface="Arial Nova"/>
              </a:rPr>
              <a:t>.</a:t>
            </a:r>
            <a:endParaRPr lang="de-CH" sz="2800" dirty="0"/>
          </a:p>
          <a:p>
            <a:endParaRPr lang="de-CH" sz="2800" b="1" dirty="0">
              <a:solidFill>
                <a:schemeClr val="tx1"/>
              </a:solidFill>
              <a:highlight>
                <a:srgbClr val="FFFF00"/>
              </a:highlight>
              <a:latin typeface="Arial Nova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031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2D3E5-4791-5D02-FDE6-A33278B10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E96D4D6-7D6D-0D94-2D4A-C178062A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4302125" algn="l"/>
              </a:tabLst>
            </a:pPr>
            <a:r>
              <a:rPr lang="de-CH" sz="3200">
                <a:solidFill>
                  <a:srgbClr val="00BDAC"/>
                </a:solidFill>
              </a:rPr>
              <a:t> </a:t>
            </a:r>
          </a:p>
        </p:txBody>
      </p:sp>
      <p:sp>
        <p:nvSpPr>
          <p:cNvPr id="2" name="Titel 8">
            <a:extLst>
              <a:ext uri="{FF2B5EF4-FFF2-40B4-BE49-F238E27FC236}">
                <a16:creationId xmlns:a16="http://schemas.microsoft.com/office/drawing/2014/main" id="{7F5EF785-3320-C832-9F60-B5747DF7273F}"/>
              </a:ext>
            </a:extLst>
          </p:cNvPr>
          <p:cNvSpPr txBox="1">
            <a:spLocks/>
          </p:cNvSpPr>
          <p:nvPr/>
        </p:nvSpPr>
        <p:spPr>
          <a:xfrm>
            <a:off x="720000" y="540000"/>
            <a:ext cx="8711185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6600" dirty="0">
                <a:latin typeface="Boucik" panose="02000500000000000000" pitchFamily="2" charset="0"/>
              </a:rPr>
              <a:t>Hauptbotschaften</a:t>
            </a:r>
            <a:endParaRPr lang="de-CH" sz="6600" dirty="0">
              <a:latin typeface="Boucik" panose="02000500000000000000" pitchFamily="2" charset="0"/>
            </a:endParaRP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2CA21AB-BE5E-57C5-8FB8-E990DF2B1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00" y="1628775"/>
            <a:ext cx="10423838" cy="467995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CH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 der Impfung </a:t>
            </a:r>
            <a:r>
              <a:rPr lang="de-CH" sz="33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schützen</a:t>
            </a:r>
            <a:r>
              <a:rPr lang="de-CH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die Landwirtinnen und Landwirte die </a:t>
            </a:r>
            <a:r>
              <a:rPr lang="de-CH" sz="33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Leistungsfähigkeit </a:t>
            </a:r>
            <a:r>
              <a:rPr lang="de-CH" sz="3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Herde</a:t>
            </a:r>
            <a:endParaRPr lang="de-CH" sz="33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de-CH" sz="33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CH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Blauzungen-Impfung </a:t>
            </a:r>
            <a:r>
              <a:rPr lang="de-CH" sz="3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bewahrt</a:t>
            </a:r>
            <a:r>
              <a:rPr lang="de-CH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Schafe und Rinder </a:t>
            </a:r>
            <a:r>
              <a:rPr lang="de-CH" sz="33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 grossem Leid </a:t>
            </a:r>
            <a:r>
              <a:rPr lang="de-CH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 die Tierhaltenden vor </a:t>
            </a:r>
            <a:r>
              <a:rPr lang="de-CH" sz="3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Stress</a:t>
            </a:r>
            <a:endParaRPr lang="de-CH" sz="33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de-CH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CH" sz="33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CH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Schafe und Rinder haben das Recht, vor schlimmen Verläufen (Ersticken und Ausschuhen) durch die Impfung </a:t>
            </a:r>
            <a:r>
              <a:rPr lang="de-CH" sz="3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geschützt</a:t>
            </a:r>
            <a:r>
              <a:rPr lang="de-CH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zu werden</a:t>
            </a:r>
            <a:endParaRPr lang="de-CH" sz="3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de-CH" sz="33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e-CH" sz="33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spcAft>
                <a:spcPts val="1300"/>
              </a:spcAft>
              <a:buFont typeface="Wingdings" panose="05000000000000000000" pitchFamily="2" charset="2"/>
              <a:buChar char="Ø"/>
            </a:pPr>
            <a:r>
              <a:rPr lang="de-CH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 der Impfung können Tierhaltende </a:t>
            </a:r>
            <a:r>
              <a:rPr lang="de-CH" sz="33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gelassener</a:t>
            </a:r>
            <a:r>
              <a:rPr lang="de-CH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den Frühling starten</a:t>
            </a:r>
            <a:endParaRPr lang="de-CH" sz="3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3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13E0D-7BDB-1669-BBE9-CF3896140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FD6DDE6-7AF6-BCEA-3003-413BD77B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4302125" algn="l"/>
              </a:tabLst>
            </a:pPr>
            <a:r>
              <a:rPr lang="de-CH" sz="3200">
                <a:solidFill>
                  <a:srgbClr val="00BDAC"/>
                </a:solidFill>
              </a:rPr>
              <a:t> </a:t>
            </a:r>
          </a:p>
        </p:txBody>
      </p:sp>
      <p:sp>
        <p:nvSpPr>
          <p:cNvPr id="2" name="Titel 8">
            <a:extLst>
              <a:ext uri="{FF2B5EF4-FFF2-40B4-BE49-F238E27FC236}">
                <a16:creationId xmlns:a16="http://schemas.microsoft.com/office/drawing/2014/main" id="{CA8C8CE4-4CEB-CA12-B689-D3D76C60763B}"/>
              </a:ext>
            </a:extLst>
          </p:cNvPr>
          <p:cNvSpPr txBox="1">
            <a:spLocks/>
          </p:cNvSpPr>
          <p:nvPr/>
        </p:nvSpPr>
        <p:spPr>
          <a:xfrm>
            <a:off x="720000" y="540000"/>
            <a:ext cx="8711185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6600" dirty="0">
                <a:latin typeface="Boucik" panose="02000500000000000000" pitchFamily="2" charset="0"/>
              </a:rPr>
              <a:t>Und noch</a:t>
            </a:r>
            <a:endParaRPr lang="de-CH" sz="6600" dirty="0">
              <a:latin typeface="Boucik" panose="02000500000000000000" pitchFamily="2" charset="0"/>
            </a:endParaRP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0AF98E0-C4AA-3B4C-A8AA-E3CB85024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00" y="1628775"/>
            <a:ext cx="11137200" cy="4679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fr-CH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CH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 </a:t>
            </a:r>
            <a:r>
              <a:rPr lang="de-CH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Beteiligung des Bundes an den Kosten </a:t>
            </a:r>
            <a:r>
              <a:rPr lang="de-CH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für den Impfstoff ist zugesagt worden (CHF 10 Millionen).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CH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Geld wird zuerst zur Beschaffung von Impfstoff verwendet.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CH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CH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 Rückvergütung für die geimpften Tiere kann erst nach dem Halbjahr gemacht werden.</a:t>
            </a:r>
            <a:endParaRPr lang="fr-CH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3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904B442A-D086-4083-BA36-C153F5F59D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r="8256"/>
          <a:stretch/>
        </p:blipFill>
        <p:spPr>
          <a:xfrm>
            <a:off x="-2328936" y="-1269132"/>
            <a:ext cx="8100000" cy="8586563"/>
          </a:xfr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F57156AE-F61D-17FC-FE61-8422C95F51AB}"/>
              </a:ext>
            </a:extLst>
          </p:cNvPr>
          <p:cNvSpPr txBox="1">
            <a:spLocks/>
          </p:cNvSpPr>
          <p:nvPr/>
        </p:nvSpPr>
        <p:spPr>
          <a:xfrm>
            <a:off x="6908936" y="2348880"/>
            <a:ext cx="4285376" cy="3589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de-DE" sz="7000" dirty="0">
                <a:solidFill>
                  <a:srgbClr val="00BDAC"/>
                </a:solidFill>
                <a:latin typeface="Boucik"/>
                <a:ea typeface="+mj-ea"/>
                <a:cs typeface="+mj-cs"/>
              </a:rPr>
              <a:t>Vielen Dank!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de-DE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www.blv.admin.ch</a:t>
            </a:r>
            <a:endParaRPr lang="de-DE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endParaRPr lang="de-DE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de-DE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https://www.blv.admin.ch/blv/de/home/tiere/tierseuchen/uebersicht-seuchen/alle-tierseuchen/bt.html</a:t>
            </a:r>
            <a:r>
              <a:rPr lang="de-DE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24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345008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1127C8A-84D1-4B2C-BC12-4751166614A4}">
  <we:reference id="22ff87a5-132f-4d52-9e97-94d888e4dd91" version="3.1.0.0" store="EXCatalog" storeType="EXCatalog"/>
  <we:alternateReferences>
    <we:reference id="WA104380050" version="3.1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af2179-194b-46c6-9b43-83bdb6411dfc" xsi:nil="true"/>
    <lcf76f155ced4ddcb4097134ff3c332f xmlns="15658dd8-2389-4b95-8c65-22e9ddf3c1d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828434A18AF745A608742C3DB8BC92" ma:contentTypeVersion="14" ma:contentTypeDescription="Ein neues Dokument erstellen." ma:contentTypeScope="" ma:versionID="b5c4a1c26cc5ef76379791c7e1389079">
  <xsd:schema xmlns:xsd="http://www.w3.org/2001/XMLSchema" xmlns:xs="http://www.w3.org/2001/XMLSchema" xmlns:p="http://schemas.microsoft.com/office/2006/metadata/properties" xmlns:ns2="15658dd8-2389-4b95-8c65-22e9ddf3c1de" xmlns:ns3="d1af2179-194b-46c6-9b43-83bdb6411dfc" targetNamespace="http://schemas.microsoft.com/office/2006/metadata/properties" ma:root="true" ma:fieldsID="acac64184a3c06396bc2025a51e2b274" ns2:_="" ns3:_="">
    <xsd:import namespace="15658dd8-2389-4b95-8c65-22e9ddf3c1de"/>
    <xsd:import namespace="d1af2179-194b-46c6-9b43-83bdb6411d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58dd8-2389-4b95-8c65-22e9ddf3c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06ac7295-7756-4e66-912a-cd1fb7e4f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f2179-194b-46c6-9b43-83bdb6411df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188585f-9a1c-4fee-be7f-130f0d586f9e}" ma:internalName="TaxCatchAll" ma:showField="CatchAllData" ma:web="d1af2179-194b-46c6-9b43-83bdb6411d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6EA591-9C7E-4B71-BC0B-CC4C68B30C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107379-1E2F-4893-96A6-D54CF8B54639}">
  <ds:schemaRefs>
    <ds:schemaRef ds:uri="15658dd8-2389-4b95-8c65-22e9ddf3c1de"/>
    <ds:schemaRef ds:uri="d1af2179-194b-46c6-9b43-83bdb6411d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43718D-B88F-439C-A6D5-549B62AB2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658dd8-2389-4b95-8c65-22e9ddf3c1de"/>
    <ds:schemaRef ds:uri="d1af2179-194b-46c6-9b43-83bdb6411d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305</Words>
  <Application>Microsoft Office PowerPoint</Application>
  <PresentationFormat>Breitbild</PresentationFormat>
  <Paragraphs>41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Arial Nova</vt:lpstr>
      <vt:lpstr>Boucik</vt:lpstr>
      <vt:lpstr>Calibri</vt:lpstr>
      <vt:lpstr>Wingdings</vt:lpstr>
      <vt:lpstr>Custom Design</vt:lpstr>
      <vt:lpstr>PowerPoint-Präsentation</vt:lpstr>
      <vt:lpstr> </vt:lpstr>
      <vt:lpstr> </vt:lpstr>
      <vt:lpstr> </vt:lpstr>
      <vt:lpstr> </vt:lpstr>
      <vt:lpstr> </vt:lpstr>
      <vt:lpstr>PowerPoint-Präsentation</vt:lpstr>
    </vt:vector>
  </TitlesOfParts>
  <Company>SFZV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Delegiertenversammlung der ASR</dc:title>
  <dc:creator>Thomas Eichenberger</dc:creator>
  <cp:lastModifiedBy>Hadorn Schneider Daniela BLV</cp:lastModifiedBy>
  <cp:revision>35</cp:revision>
  <cp:lastPrinted>2024-06-06T11:55:53Z</cp:lastPrinted>
  <dcterms:created xsi:type="dcterms:W3CDTF">2010-06-18T13:31:41Z</dcterms:created>
  <dcterms:modified xsi:type="dcterms:W3CDTF">2024-12-23T10:43:08Z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0x01010062828434A18AF745A608742C3DB8BC92</vt:lpwstr>
  </property>
  <property fmtid="{D5CDD505-2E9C-101B-9397-08002B2CF9AE}" pid="3" name="MediaServiceImageTags">
    <vt:lpwstr/>
  </property>
</Properties>
</file>